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b31538927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b31538927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abc6ad67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abc6ad67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bc6ad67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bc6ad67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bc6ad67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bc6ad67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bc6ad67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bc6ad67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abc6ad670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abc6ad670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bc6ad67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bc6ad67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bc6ad670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bc6ad670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bc6ad670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bc6ad670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bc6ad67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abc6ad67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bc6ad670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bc6ad670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31538927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31538927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bc6ad670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bc6ad670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3c4714f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b3c4714f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3ba3ab0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3ba3ab0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31538927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31538927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31538927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31538927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3c4714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3c4714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bc6ad67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bc6ad67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b3c4714f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b3c4714f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3c4714f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3c4714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bc6ad670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bc6ad670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ick.endnote.com/viewer?doi=10.48550%2Farxiv.2102.02079&amp;token=WzM1OTEzMjksIjEwLjQ4NTUwL2FyeGl2LjIxMDIuMDIwNzkiXQ.iX0Rm6dBYU_rZZbtbVlfzGg53Wg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lick.endnote.com/viewer?doi=10.48550%2Farxiv.1602.05629&amp;token=WzM1OTEzMjksIjEwLjQ4NTUwL2FyeGl2LjE2MDIuMDU2MjkiXQ.CaSxzdVlM2pBeRDsaRdYRRBobzg" TargetMode="External"/><Relationship Id="rId4" Type="http://schemas.openxmlformats.org/officeDocument/2006/relationships/hyperlink" Target="https://click.endnote.com/viewer?doi=10.48550%2Farxiv.1812.06127&amp;token=WzM1OTEzMjksIjEwLjQ4NTUwL2FyeGl2LjE4MTIuMDYxMjciXQ.noHZkNMGc79Wa_zKOA8MWF1H368" TargetMode="External"/><Relationship Id="rId5" Type="http://schemas.openxmlformats.org/officeDocument/2006/relationships/hyperlink" Target="https://click.endnote.com/viewer?doi=10.48550%2Farxiv.2007.07481&amp;token=WzM1OTEzMjksIjEwLjQ4NTUwL2FyeGl2LjIwMDcuMDc0ODEiXQ.i-8JBAFSaIwbb4gnRv02iP0RYRk" TargetMode="External"/><Relationship Id="rId6" Type="http://schemas.openxmlformats.org/officeDocument/2006/relationships/hyperlink" Target="https://click.endnote.com/viewer?doi=10.48550%2Farxiv.1910.06378&amp;token=WzM1OTEzMjksIjEwLjQ4NTUwL2FyeGl2LjE5MTAuMDYzNzgiXQ.E8tDP7TJKuaCLZ4deSJLnFdz5tQ" TargetMode="External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Heterogeneity in Federated Learning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CSCI 8980 Project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Presenter: Chen Hu and Yuchuan Huang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eterogeneous</a:t>
            </a:r>
            <a:r>
              <a:rPr lang="en"/>
              <a:t> Dataset Generation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Label</a:t>
            </a:r>
            <a:r>
              <a:rPr lang="en" sz="2000">
                <a:solidFill>
                  <a:schemeClr val="dk2"/>
                </a:solidFill>
              </a:rPr>
              <a:t> Distribution</a:t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Even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Zipf</a:t>
            </a:r>
            <a:endParaRPr sz="18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Data Quantity</a:t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“More”: 6000 train, 1000 test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“Less”: 600 train, 100 test</a:t>
            </a:r>
            <a:endParaRPr i="1" sz="18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i="1" lang="en" sz="2000">
                <a:solidFill>
                  <a:schemeClr val="dk2"/>
                </a:solidFill>
              </a:rPr>
              <a:t>Example: </a:t>
            </a:r>
            <a:endParaRPr i="1" sz="20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i="1" lang="en" sz="1800">
                <a:solidFill>
                  <a:schemeClr val="dk2"/>
                </a:solidFill>
              </a:rPr>
              <a:t>a “zipf_more” dataset has Zipf label distribution with 6000 training data and 1000 testing data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VS Zipf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2831950"/>
            <a:ext cx="30954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E.g., 6000 training data, 62 classes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Even</a:t>
            </a:r>
            <a:r>
              <a:rPr lang="en" sz="1600">
                <a:solidFill>
                  <a:schemeClr val="dk2"/>
                </a:solidFill>
              </a:rPr>
              <a:t>: 96 data per class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Zipf</a:t>
            </a:r>
            <a:r>
              <a:rPr lang="en" sz="1600">
                <a:solidFill>
                  <a:schemeClr val="dk2"/>
                </a:solidFill>
              </a:rPr>
              <a:t>:  3683, 920, 409, 230, 147, 102, 75, ...…, 1, 1, 1, 1, 1, 1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50" y="828200"/>
            <a:ext cx="5323177" cy="39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27" y="1985312"/>
            <a:ext cx="1512300" cy="6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FedAvg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57100"/>
            <a:ext cx="2441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10 “even_more” clients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Accuracy: 0.6 - 0.7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975" y="773050"/>
            <a:ext cx="5474652" cy="40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FedAvg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2078875"/>
            <a:ext cx="2865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1 “zipf_more”+ 9 “even_more”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zipf_more: above 0.9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even_more: 0.5 - 0.7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125" y="686525"/>
            <a:ext cx="5492224" cy="41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FedAvg</a:t>
            </a:r>
            <a:r>
              <a:rPr lang="en"/>
              <a:t> on </a:t>
            </a:r>
            <a:r>
              <a:rPr lang="en"/>
              <a:t>heterogeneous</a:t>
            </a:r>
            <a:r>
              <a:rPr lang="en"/>
              <a:t> label distribution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75" y="1272455"/>
            <a:ext cx="4572001" cy="342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379" y="1277559"/>
            <a:ext cx="4572001" cy="341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509100" y="4697425"/>
            <a:ext cx="812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 1: Skewed 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client itself has good accuracy, but hurts other clients.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FedAvg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59350" y="2057075"/>
            <a:ext cx="2778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1 “even_less”+ 9 “even_more”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Accuracy: 0.6 - 0.7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250" y="730125"/>
            <a:ext cx="5550275" cy="4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FedAvg on heterogeneous data quantity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00" y="1272430"/>
            <a:ext cx="4572001" cy="342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-125" y="4697425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Conclusion 2: Insufficient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client has poor accuracy at first several epochs, but other clients can help it.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025" y="1270413"/>
            <a:ext cx="4572001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H</a:t>
            </a:r>
            <a:r>
              <a:rPr lang="en" sz="2000">
                <a:solidFill>
                  <a:schemeClr val="dk2"/>
                </a:solidFill>
              </a:rPr>
              <a:t>eterogeneous label distribution does hurt FL performance.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Heterogeneous data quantity does not hurt a lot.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Next, we’ll show how different fusion algorithms performance on heterogeneous class distribution.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so far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50" y="0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725" y="0"/>
            <a:ext cx="3383281" cy="2537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type="title"/>
          </p:nvPr>
        </p:nvSpPr>
        <p:spPr>
          <a:xfrm>
            <a:off x="130775" y="1482200"/>
            <a:ext cx="2377500" cy="16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“zipf_more”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“even_more”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731" y="2606048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275" y="2606048"/>
            <a:ext cx="3383281" cy="2537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0" y="2537450"/>
            <a:ext cx="28659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Zipf: 0.9-1.0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FedAvg: 0.5-0.7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FedProx: 0.6-0.7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FedNova: 0.5-0.6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FedMix: 0.6-0.7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228825" y="1516425"/>
            <a:ext cx="22557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“zipf_more”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“even_more”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38" y="0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725" y="-2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450" y="2606035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18" y="2606033"/>
            <a:ext cx="3383281" cy="25374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228825" y="2537450"/>
            <a:ext cx="21486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Zipf: 0.8-1.0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Even: 0.6-0.7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4174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Statistical/data </a:t>
            </a:r>
            <a:r>
              <a:rPr lang="en" sz="1700">
                <a:solidFill>
                  <a:schemeClr val="dk2"/>
                </a:solidFill>
              </a:rPr>
              <a:t>heterogeneity</a:t>
            </a:r>
            <a:r>
              <a:rPr lang="en" sz="1700">
                <a:solidFill>
                  <a:schemeClr val="dk2"/>
                </a:solidFill>
              </a:rPr>
              <a:t> in federated learning</a:t>
            </a:r>
            <a:endParaRPr sz="17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Each client has non-identically and </a:t>
            </a:r>
            <a:r>
              <a:rPr lang="en" sz="1500">
                <a:solidFill>
                  <a:schemeClr val="dk2"/>
                </a:solidFill>
              </a:rPr>
              <a:t>independently</a:t>
            </a:r>
            <a:r>
              <a:rPr lang="en" sz="1500">
                <a:solidFill>
                  <a:schemeClr val="dk2"/>
                </a:solidFill>
              </a:rPr>
              <a:t> distributed (non-IID) data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decrease accuracy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</a:t>
            </a:r>
            <a:r>
              <a:rPr lang="en" sz="1500">
                <a:solidFill>
                  <a:schemeClr val="dk2"/>
                </a:solidFill>
              </a:rPr>
              <a:t>ffect </a:t>
            </a:r>
            <a:r>
              <a:rPr lang="en" sz="1500">
                <a:solidFill>
                  <a:schemeClr val="dk2"/>
                </a:solidFill>
              </a:rPr>
              <a:t>training</a:t>
            </a:r>
            <a:r>
              <a:rPr lang="en" sz="1500">
                <a:solidFill>
                  <a:schemeClr val="dk2"/>
                </a:solidFill>
              </a:rPr>
              <a:t> </a:t>
            </a:r>
            <a:r>
              <a:rPr lang="en" sz="1500">
                <a:solidFill>
                  <a:schemeClr val="dk2"/>
                </a:solidFill>
              </a:rPr>
              <a:t>efficiency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avoid personalized prediction</a:t>
            </a:r>
            <a:endParaRPr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create bias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050" y="719225"/>
            <a:ext cx="2567349" cy="2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275" y="3328925"/>
            <a:ext cx="3788975" cy="16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261500" y="1426100"/>
            <a:ext cx="22776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</a:t>
            </a:r>
            <a:r>
              <a:rPr lang="en"/>
              <a:t>“zipf_more”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“even_more”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50" y="13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450" y="2606035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725" y="10"/>
            <a:ext cx="3383281" cy="253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31" y="2624046"/>
            <a:ext cx="3383281" cy="251946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228825" y="2537450"/>
            <a:ext cx="2148600" cy="26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Zipf: 0.8-1.0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Even: 0.6-0.7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FedProx: 0.7-0.8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2nd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FedNova, FedProx do not show significant advantage over FedAvg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FedProx performs </a:t>
            </a:r>
            <a:r>
              <a:rPr lang="en" sz="1600"/>
              <a:t>slightly</a:t>
            </a:r>
            <a:r>
              <a:rPr lang="en" sz="1600"/>
              <a:t> better than FedNova, FedAvg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FedMix has performance similar to FedProx, maybe an inheritance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Maybe client side tweak is more effective than server side tweak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892900" y="1958975"/>
            <a:ext cx="7525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For skew dataset, accuracy may not be the best </a:t>
            </a:r>
            <a:r>
              <a:rPr lang="en" sz="1800">
                <a:solidFill>
                  <a:schemeClr val="dk2"/>
                </a:solidFill>
              </a:rPr>
              <a:t>measurement</a:t>
            </a:r>
            <a:r>
              <a:rPr lang="en" sz="1800">
                <a:solidFill>
                  <a:schemeClr val="dk2"/>
                </a:solidFill>
              </a:rPr>
              <a:t> since dataset is pretty </a:t>
            </a:r>
            <a:r>
              <a:rPr lang="en" sz="1800">
                <a:solidFill>
                  <a:schemeClr val="dk2"/>
                </a:solidFill>
              </a:rPr>
              <a:t>imbalance. Precision, recall and F1 need to be considered.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FedProx, FedNova or FedMix don’t outperform FedAvg, even this was stated by several researches.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For heterogeneous dataset, there might not be a universal best algorithm so far since there are a lot of different heterogeneous cases.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1853850"/>
            <a:ext cx="37056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Different data skew scenarios</a:t>
            </a:r>
            <a:r>
              <a:rPr lang="en" sz="1700">
                <a:solidFill>
                  <a:schemeClr val="dk2"/>
                </a:solidFill>
              </a:rPr>
              <a:t>: 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Federated Learning on Non-IID Data Silos: An Experimental Study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Label distribution skew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Each </a:t>
            </a:r>
            <a:r>
              <a:rPr lang="en" sz="1500">
                <a:solidFill>
                  <a:schemeClr val="dk2"/>
                </a:solidFill>
              </a:rPr>
              <a:t>client</a:t>
            </a:r>
            <a:r>
              <a:rPr lang="en" sz="1500">
                <a:solidFill>
                  <a:schemeClr val="dk2"/>
                </a:solidFill>
              </a:rPr>
              <a:t> has the same amount of data, but their label </a:t>
            </a:r>
            <a:r>
              <a:rPr lang="en" sz="1500">
                <a:solidFill>
                  <a:schemeClr val="dk2"/>
                </a:solidFill>
              </a:rPr>
              <a:t>distribution</a:t>
            </a:r>
            <a:r>
              <a:rPr lang="en" sz="1500">
                <a:solidFill>
                  <a:schemeClr val="dk2"/>
                </a:solidFill>
              </a:rPr>
              <a:t> are </a:t>
            </a:r>
            <a:r>
              <a:rPr lang="en" sz="1500">
                <a:solidFill>
                  <a:schemeClr val="dk2"/>
                </a:solidFill>
              </a:rPr>
              <a:t>different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Quantity skew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Each client has the same distribution, but some clients have more/less data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Feature </a:t>
            </a:r>
            <a:r>
              <a:rPr b="1" lang="en" sz="1500">
                <a:solidFill>
                  <a:schemeClr val="dk2"/>
                </a:solidFill>
              </a:rPr>
              <a:t>distribution</a:t>
            </a:r>
            <a:r>
              <a:rPr b="1" lang="en" sz="1500">
                <a:solidFill>
                  <a:schemeClr val="dk2"/>
                </a:solidFill>
              </a:rPr>
              <a:t> skew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575" y="1937225"/>
            <a:ext cx="4434474" cy="17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05750" y="1948100"/>
            <a:ext cx="45666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Different </a:t>
            </a:r>
            <a:r>
              <a:rPr lang="en" sz="1500">
                <a:solidFill>
                  <a:schemeClr val="dk2"/>
                </a:solidFill>
              </a:rPr>
              <a:t>algorithms: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FedAvg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Communication-Efficient Learning of Deep Networks from Decentralized Data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FedProx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Federated Optimization in Heterogeneous Networks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FedNova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Tackling the Objective Inconsistency Problem in Heterogeneous Federated Optimization</a:t>
            </a:r>
            <a:endParaRPr sz="2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SCAFFOLD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SCAFFOLD: Stochastic Controlled Averaging for Federated Learning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Either changing local updating function or global averaging function.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2350" y="1483175"/>
            <a:ext cx="3586849" cy="294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Proposal: </a:t>
            </a:r>
            <a:r>
              <a:rPr lang="en"/>
              <a:t>FedMix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FedMix = FedNova + FedProx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</a:rPr>
              <a:t>FedNova</a:t>
            </a:r>
            <a:r>
              <a:rPr lang="en" sz="1600"/>
              <a:t> only tweaks </a:t>
            </a:r>
            <a:r>
              <a:rPr lang="en" sz="1600"/>
              <a:t>the</a:t>
            </a:r>
            <a:r>
              <a:rPr lang="en" sz="1600"/>
              <a:t> server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</a:rPr>
              <a:t>FedProx</a:t>
            </a:r>
            <a:r>
              <a:rPr lang="en" sz="1600"/>
              <a:t> only tweaks the client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Can we combine them together?</a:t>
            </a:r>
            <a:endParaRPr sz="160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400" y="582200"/>
            <a:ext cx="2554124" cy="45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0" y="4774200"/>
            <a:ext cx="57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Federated Learning on Non-IID Data Silos: An Experimental Study. ICDE 2022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Generate heterogeneous data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Test FedAvg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Test FedNova, FedProx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Test FedMix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 top of homework 1 (PyTorch + Flask)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https://github.com/csci8980/fl</a:t>
            </a:r>
            <a:endParaRPr sz="1600"/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92" y="0"/>
            <a:ext cx="79202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377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EMNIST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62 classes: 0-9, A-Z, a-z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400" y="915327"/>
            <a:ext cx="3846150" cy="3951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0" y="4620300"/>
            <a:ext cx="49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https://pytorch.org/vision/stable/generated/torchvision.datasets.EMNIST.html#torchvision.datasets.EMNIST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